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04" r:id="rId4"/>
    <p:sldId id="259" r:id="rId5"/>
    <p:sldId id="258" r:id="rId6"/>
    <p:sldId id="306" r:id="rId7"/>
    <p:sldId id="260" r:id="rId8"/>
    <p:sldId id="307" r:id="rId9"/>
    <p:sldId id="266" r:id="rId10"/>
    <p:sldId id="309" r:id="rId11"/>
    <p:sldId id="312" r:id="rId12"/>
    <p:sldId id="311" r:id="rId13"/>
    <p:sldId id="313" r:id="rId14"/>
    <p:sldId id="314" r:id="rId15"/>
    <p:sldId id="315" r:id="rId16"/>
    <p:sldId id="261" r:id="rId17"/>
    <p:sldId id="272" r:id="rId18"/>
    <p:sldId id="273" r:id="rId19"/>
    <p:sldId id="274" r:id="rId20"/>
    <p:sldId id="316" r:id="rId21"/>
    <p:sldId id="275" r:id="rId22"/>
    <p:sldId id="276" r:id="rId23"/>
    <p:sldId id="278" r:id="rId24"/>
    <p:sldId id="279" r:id="rId25"/>
    <p:sldId id="280" r:id="rId26"/>
    <p:sldId id="303" r:id="rId27"/>
    <p:sldId id="285" r:id="rId28"/>
    <p:sldId id="284" r:id="rId29"/>
    <p:sldId id="286" r:id="rId30"/>
    <p:sldId id="287" r:id="rId31"/>
    <p:sldId id="288" r:id="rId32"/>
    <p:sldId id="289" r:id="rId33"/>
    <p:sldId id="291" r:id="rId34"/>
    <p:sldId id="290" r:id="rId35"/>
    <p:sldId id="292" r:id="rId36"/>
    <p:sldId id="305" r:id="rId37"/>
    <p:sldId id="295" r:id="rId38"/>
    <p:sldId id="294" r:id="rId39"/>
    <p:sldId id="296" r:id="rId40"/>
    <p:sldId id="297" r:id="rId41"/>
    <p:sldId id="299" r:id="rId42"/>
    <p:sldId id="301" r:id="rId43"/>
    <p:sldId id="302" r:id="rId4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5DA9DD"/>
    <a:srgbClr val="4267B2"/>
    <a:srgbClr val="FEF3D4"/>
    <a:srgbClr val="F8E08E"/>
    <a:srgbClr val="E8303B"/>
    <a:srgbClr val="383333"/>
    <a:srgbClr val="C26E68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78456" autoAdjust="0"/>
  </p:normalViewPr>
  <p:slideViewPr>
    <p:cSldViewPr snapToGrid="0" snapToObjects="1">
      <p:cViewPr varScale="1">
        <p:scale>
          <a:sx n="73" d="100"/>
          <a:sy n="73" d="100"/>
        </p:scale>
        <p:origin x="107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E1A6-758F-4E37-8A99-FB983754F002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6210-2033-4BC0-85B4-1D727C261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8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9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1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2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4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5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3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64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5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44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9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5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6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5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78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0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40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1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3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4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29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9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86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49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36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1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0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569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4309-0526-EC45-8440-E0316E3F65F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4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4309-0526-EC45-8440-E0316E3F65F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6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6210-2033-4BC0-85B4-1D727C261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8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orstock.com/royalty-free-vector/viruses-bacteria-and-germs-icon-set-vector-19593199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https://onlinesciencenotes.com/structure-functions-bones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s://www.shutterstock.com/image-vector/realistic-human-organs-set-anatomy-682422079?id=682422079&amp;irgwc=1&amp;utm_medium=Affiliate&amp;utm_campaign=Kratochvil&amp;utm_source=39150&amp;utm_term=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hyperlink" Target="https://www.dreamstime.com/immunity-system-line-icon-human-immune-vector-design-virus-bacteria-illustration-logo-template-image13264086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translocation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808192"/>
            <a:ext cx="2874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Franklin Gothic Book" panose="020B0503020102020204" pitchFamily="34" charset="0"/>
                <a:hlinkClick r:id="rId8"/>
              </a:rPr>
              <a:t>Image credit: https</a:t>
            </a:r>
            <a:r>
              <a:rPr lang="en-US" sz="800" dirty="0">
                <a:latin typeface="Franklin Gothic Book" panose="020B0503020102020204" pitchFamily="34" charset="0"/>
                <a:hlinkClick r:id="rId8"/>
              </a:rPr>
              <a:t>://www.vectorstock.com/royalty-free-vector/viruses-bacteria-and-germs-icon-set-vector-19593199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2999" y="584934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Martinez-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Picado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2016,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Boulogoura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</a:t>
            </a:r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translocation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2999" y="5841867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translocation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72999" y="5841867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</a:t>
            </a:r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translocation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72999" y="5841867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85760" y="3107203"/>
            <a:ext cx="2133600" cy="46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rgan damage </a:t>
            </a:r>
            <a:endParaRPr lang="en-US" dirty="0" smtClean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03267" y="3622144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Brain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03267" y="4151451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Heart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1222" y="4687678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Lungs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5921" y="5270376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Kidney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47894" y="5768221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Bone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562658" y="3337560"/>
            <a:ext cx="594077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6165" y="4004260"/>
            <a:ext cx="406493" cy="531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3892" y="3536420"/>
            <a:ext cx="523471" cy="42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6165" y="4588580"/>
            <a:ext cx="500525" cy="50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9484" y="5169636"/>
            <a:ext cx="477206" cy="4522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87990" y="5417919"/>
            <a:ext cx="2953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Franklin Gothic Book" panose="020B0503020102020204" pitchFamily="34" charset="0"/>
                <a:hlinkClick r:id="rId14"/>
              </a:rPr>
              <a:t>Image </a:t>
            </a:r>
            <a:r>
              <a:rPr lang="en-US" sz="800" dirty="0" err="1" smtClean="0">
                <a:latin typeface="Franklin Gothic Book" panose="020B0503020102020204" pitchFamily="34" charset="0"/>
                <a:hlinkClick r:id="rId14"/>
              </a:rPr>
              <a:t>cedit</a:t>
            </a:r>
            <a:r>
              <a:rPr lang="en-US" sz="800" dirty="0" smtClean="0">
                <a:latin typeface="Franklin Gothic Book" panose="020B0503020102020204" pitchFamily="34" charset="0"/>
                <a:hlinkClick r:id="rId14"/>
              </a:rPr>
              <a:t>: https</a:t>
            </a:r>
            <a:r>
              <a:rPr lang="en-US" sz="800" dirty="0">
                <a:latin typeface="Franklin Gothic Book" panose="020B0503020102020204" pitchFamily="34" charset="0"/>
                <a:hlinkClick r:id="rId14"/>
              </a:rPr>
              <a:t>://</a:t>
            </a:r>
            <a:r>
              <a:rPr lang="en-US" sz="800" dirty="0" smtClean="0">
                <a:latin typeface="Franklin Gothic Book" panose="020B0503020102020204" pitchFamily="34" charset="0"/>
                <a:hlinkClick r:id="rId14"/>
              </a:rPr>
              <a:t>www.shutterstock.com/image-vector/realistic-human-organs-set-anatomy-682422079?id=682422079&amp;irgwc=1&amp;utm_medium=Affiliate&amp;utm_campaign=Kratochvil&amp;utm_source=39150&amp;utm_term=</a:t>
            </a:r>
            <a:r>
              <a:rPr lang="en-US" sz="800" dirty="0" smtClean="0">
                <a:latin typeface="Franklin Gothic Book" panose="020B0503020102020204" pitchFamily="34" charset="0"/>
              </a:rPr>
              <a:t> </a:t>
            </a:r>
            <a:r>
              <a:rPr lang="en-US" sz="800" dirty="0" smtClean="0">
                <a:hlinkClick r:id="rId15"/>
              </a:rPr>
              <a:t>https</a:t>
            </a:r>
            <a:r>
              <a:rPr lang="en-US" sz="800" dirty="0">
                <a:hlinkClick r:id="rId15"/>
              </a:rPr>
              <a:t>://onlinesciencenotes.com/structure-functions-bones/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3476" y="5801471"/>
            <a:ext cx="805113" cy="2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</a:t>
            </a:r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translocation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72999" y="5841867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85760" y="3107203"/>
            <a:ext cx="2133600" cy="46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rgan damage </a:t>
            </a:r>
            <a:endParaRPr lang="en-US" dirty="0" smtClean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03267" y="3622144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Brain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03267" y="4151451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Heart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1222" y="4687678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Lungs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5921" y="5270376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Kidney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47894" y="5768221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Bone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562658" y="3337560"/>
            <a:ext cx="594077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6165" y="4004260"/>
            <a:ext cx="406493" cy="531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3892" y="3536420"/>
            <a:ext cx="523471" cy="42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6165" y="4588580"/>
            <a:ext cx="500525" cy="50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9484" y="5169636"/>
            <a:ext cx="477206" cy="452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3476" y="5801471"/>
            <a:ext cx="805113" cy="28769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083222" y="1955068"/>
            <a:ext cx="2057400" cy="371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Direct effect of HIV, ART, co-infections 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4098" y="1200777"/>
            <a:ext cx="535648" cy="74007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9052560" y="2427471"/>
            <a:ext cx="0" cy="746726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9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</a:t>
            </a:r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translocation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72999" y="5841867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85760" y="3107203"/>
            <a:ext cx="2133600" cy="465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rgan damage </a:t>
            </a:r>
            <a:endParaRPr lang="en-US" dirty="0" smtClean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03267" y="3622144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Brain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403267" y="4151451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Heart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1222" y="4687678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Lungs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5921" y="5270376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Kidney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47894" y="5768221"/>
            <a:ext cx="1298586" cy="29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Bone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562658" y="3337560"/>
            <a:ext cx="594077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6165" y="4004260"/>
            <a:ext cx="406493" cy="531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3892" y="3536420"/>
            <a:ext cx="523471" cy="42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6165" y="4588580"/>
            <a:ext cx="500525" cy="50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9484" y="5169636"/>
            <a:ext cx="477206" cy="452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3476" y="5801471"/>
            <a:ext cx="805113" cy="28769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8083222" y="1955068"/>
            <a:ext cx="2057400" cy="371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Direct effect of HIV, ART, co-infections 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4098" y="1200777"/>
            <a:ext cx="535648" cy="74007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9052560" y="2427471"/>
            <a:ext cx="0" cy="746726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652521" y="3536420"/>
            <a:ext cx="1546068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organ damage associated with HIV despite ART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90" y="1964913"/>
            <a:ext cx="30481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Atherosclerotic vascular 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Elevated biomarkers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Damage to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myocytes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Subclinical changes </a:t>
            </a:r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High LV wall stress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Lower LV function</a:t>
            </a:r>
          </a:p>
          <a:p>
            <a:pPr lvl="1"/>
            <a:endParaRPr lang="en-US" sz="1000" dirty="0" smtClean="0">
              <a:latin typeface="Franklin Gothic Book" panose="020B05030201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Abd-Elmoniem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2014, Syed 2013, Wilkinson 2018 &amp; 2013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04" y="1417639"/>
            <a:ext cx="1250751" cy="16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organ damage associated with HIV despite ART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04" y="1417639"/>
            <a:ext cx="1250751" cy="16353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885" y="1417639"/>
            <a:ext cx="1599886" cy="15998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90" y="1964913"/>
            <a:ext cx="30481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Atherosclerotic vascular 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Elevated biomarkers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Damage to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myocytes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Subclinical changes </a:t>
            </a:r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High LV wall stress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Lower LV function</a:t>
            </a:r>
          </a:p>
          <a:p>
            <a:pPr lvl="1"/>
            <a:endParaRPr lang="en-US" sz="1000" dirty="0" smtClean="0">
              <a:latin typeface="Franklin Gothic Book" panose="020B05030201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Abd-Elmoniem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2014, Syed 2013, Wilkinson 2018 &amp; 2013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5648" y="1959136"/>
            <a:ext cx="3131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Small airway 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onstrictive </a:t>
            </a:r>
            <a:r>
              <a:rPr lang="en-US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obliterative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bronchiolitis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Bronchiectasis</a:t>
            </a:r>
          </a:p>
          <a:p>
            <a:pPr lvl="1"/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Atypical asthma </a:t>
            </a:r>
          </a:p>
          <a:p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LIP reduced with ART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Attia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2017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organ damage associated with HIV despite ART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15" y="1417639"/>
            <a:ext cx="1725441" cy="1635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04" y="1417639"/>
            <a:ext cx="1250751" cy="16353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885" y="1417639"/>
            <a:ext cx="1599886" cy="15998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21242" y="2217582"/>
            <a:ext cx="270151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Renal tubular dysfunction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associated immune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omplex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k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idney disease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HIV associated nephropathy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lvl="1"/>
            <a:endParaRPr lang="en-US" sz="1400" dirty="0" smtClean="0">
              <a:latin typeface="Franklin Gothic Book" panose="020B0503020102020204" pitchFamily="34" charset="0"/>
            </a:endParaRPr>
          </a:p>
          <a:p>
            <a:pPr lvl="1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Pontrelli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2011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90" y="1964913"/>
            <a:ext cx="30481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Atherosclerotic vascular 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Elevated biomarkers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Damage to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myocytes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Subclinical changes </a:t>
            </a:r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High LV wall stress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Lower LV function</a:t>
            </a:r>
          </a:p>
          <a:p>
            <a:pPr lvl="1"/>
            <a:endParaRPr lang="en-US" sz="1000" dirty="0" smtClean="0">
              <a:latin typeface="Franklin Gothic Book" panose="020B05030201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Abd-Elmoniem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2014, Syed 2013, Wilkinson 2018 &amp; 2013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5648" y="1959136"/>
            <a:ext cx="3131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Small airway 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onstrictive </a:t>
            </a:r>
            <a:r>
              <a:rPr lang="en-US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obliterative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bronchiolitis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Bronchiectasis</a:t>
            </a:r>
          </a:p>
          <a:p>
            <a:pPr lvl="1"/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Atypical asthma </a:t>
            </a:r>
          </a:p>
          <a:p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LIP reduced with ART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Attia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2017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organ damage associated with HIV despite ART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26570" y="1987881"/>
            <a:ext cx="23637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Low bone mineral density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pPr lvl="1"/>
            <a:endParaRPr lang="en-US" sz="14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Puthankit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 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5648" y="1959136"/>
            <a:ext cx="3131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Small airway 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onstrictive </a:t>
            </a:r>
            <a:r>
              <a:rPr lang="en-US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obliterative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bronchiolitis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Bronchiectasis</a:t>
            </a:r>
          </a:p>
          <a:p>
            <a:pPr lvl="1"/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Atypical asthma </a:t>
            </a:r>
          </a:p>
          <a:p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LIP reduced with ART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Attia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2017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61" y="1923936"/>
            <a:ext cx="2471385" cy="883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15" y="1417639"/>
            <a:ext cx="1725441" cy="16353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04" y="1417639"/>
            <a:ext cx="1250751" cy="16353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885" y="1417639"/>
            <a:ext cx="1599886" cy="15998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890" y="1964913"/>
            <a:ext cx="304819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Atherosclerotic vascular disease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Elevated biomarkers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Damage to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myocytes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Subclinical changes </a:t>
            </a:r>
            <a:endParaRPr lang="en-US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High LV wall stress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Lower LV function</a:t>
            </a:r>
          </a:p>
          <a:p>
            <a:pPr lvl="1"/>
            <a:endParaRPr lang="en-US" sz="1000" dirty="0" smtClean="0">
              <a:latin typeface="Franklin Gothic Book" panose="020B05030201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Abd-Elmoniem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2014, Syed 2013, Wilkinson 2018 &amp; 2013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1242" y="2217582"/>
            <a:ext cx="270151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Renal tubular dysfunction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associated immune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omplex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k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idney disease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HIV associated nephropathy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lvl="1"/>
            <a:endParaRPr lang="en-US" sz="1400" dirty="0" smtClean="0">
              <a:latin typeface="Franklin Gothic Book" panose="020B0503020102020204" pitchFamily="34" charset="0"/>
            </a:endParaRPr>
          </a:p>
          <a:p>
            <a:pPr lvl="1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Pontrelli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2011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Will I be okay? P</a:t>
            </a:r>
            <a:r>
              <a:rPr lang="en-US" dirty="0" smtClean="0">
                <a:solidFill>
                  <a:schemeClr val="tx1"/>
                </a:solidFill>
              </a:rPr>
              <a:t>redicting </a:t>
            </a:r>
            <a:r>
              <a:rPr lang="en-US" dirty="0">
                <a:solidFill>
                  <a:schemeClr val="tx1"/>
                </a:solidFill>
              </a:rPr>
              <a:t>and p</a:t>
            </a:r>
            <a:r>
              <a:rPr lang="en-US" dirty="0" smtClean="0">
                <a:solidFill>
                  <a:schemeClr val="tx1"/>
                </a:solidFill>
              </a:rPr>
              <a:t>reventing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ongitudinal co-morbidities </a:t>
            </a:r>
            <a:r>
              <a:rPr lang="en-US" dirty="0">
                <a:solidFill>
                  <a:schemeClr val="tx1"/>
                </a:solidFill>
              </a:rPr>
              <a:t>of HIV among </a:t>
            </a:r>
            <a:r>
              <a:rPr lang="en-US" dirty="0" smtClean="0">
                <a:solidFill>
                  <a:schemeClr val="tx1"/>
                </a:solidFill>
              </a:rPr>
              <a:t>pediatric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adolescent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/>
              <a:t>Dr. Irene Njuguna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12473"/>
            <a:ext cx="156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@</a:t>
            </a:r>
            <a:r>
              <a:rPr lang="en-US" dirty="0" err="1">
                <a:latin typeface="Franklin Gothic Book" panose="020B0503020102020204" pitchFamily="34" charset="0"/>
              </a:rPr>
              <a:t>GlobalWACh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organ damage associated with HIV despite ART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61" y="1923936"/>
            <a:ext cx="2471385" cy="883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15" y="1417639"/>
            <a:ext cx="1725441" cy="16353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04" y="1417639"/>
            <a:ext cx="1250751" cy="16353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885" y="1417639"/>
            <a:ext cx="1599886" cy="15998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0885" y="3313330"/>
            <a:ext cx="89502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</a:rPr>
              <a:t>Little prevalence data at a population level </a:t>
            </a:r>
          </a:p>
          <a:p>
            <a:endParaRPr lang="en-US" sz="24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</a:rPr>
              <a:t>More work to better understand: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E</a:t>
            </a:r>
            <a:r>
              <a:rPr lang="en-US" sz="2000" dirty="0" smtClean="0">
                <a:latin typeface="Franklin Gothic Book" panose="020B0503020102020204" pitchFamily="34" charset="0"/>
              </a:rPr>
              <a:t>xcess risk 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</a:t>
            </a:r>
            <a:r>
              <a:rPr lang="en-US" sz="2000" dirty="0" smtClean="0">
                <a:latin typeface="Franklin Gothic Book" panose="020B0503020102020204" pitchFamily="34" charset="0"/>
              </a:rPr>
              <a:t>creening technologies </a:t>
            </a:r>
          </a:p>
          <a:p>
            <a:pPr lvl="1"/>
            <a:endParaRPr lang="en-US" sz="2400" dirty="0" smtClean="0">
              <a:latin typeface="Franklin Gothic Book" panose="020B0503020102020204" pitchFamily="34" charset="0"/>
            </a:endParaRPr>
          </a:p>
          <a:p>
            <a:r>
              <a:rPr lang="en-US" sz="1600" dirty="0" smtClean="0">
                <a:latin typeface="Franklin Gothic Book" panose="020B0503020102020204" pitchFamily="34" charset="0"/>
              </a:rPr>
              <a:t>               5R01HD083042-02 (PI: Innes &amp;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Haubrich</a:t>
            </a:r>
            <a:r>
              <a:rPr lang="en-US" sz="1600" dirty="0" smtClean="0">
                <a:latin typeface="Franklin Gothic Book" panose="020B0503020102020204" pitchFamily="34" charset="0"/>
              </a:rPr>
              <a:t>), BREATHE 1&amp;2 (PI: </a:t>
            </a:r>
            <a:r>
              <a:rPr lang="en-US" sz="1600" dirty="0" err="1" smtClean="0">
                <a:latin typeface="Franklin Gothic Book" panose="020B0503020102020204" pitchFamily="34" charset="0"/>
              </a:rPr>
              <a:t>Attia</a:t>
            </a:r>
            <a:r>
              <a:rPr lang="en-US" sz="1600" dirty="0" smtClean="0">
                <a:latin typeface="Franklin Gothic Book" panose="020B0503020102020204" pitchFamily="34" charset="0"/>
              </a:rPr>
              <a:t>) 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and neurodevelopment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" y="1372062"/>
            <a:ext cx="2433169" cy="3441594"/>
          </a:xfrm>
          <a:prstGeom prst="rect">
            <a:avLst/>
          </a:prstGeom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4541520" y="1597227"/>
            <a:ext cx="6324600" cy="38010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Nutrition </a:t>
            </a:r>
          </a:p>
          <a:p>
            <a:r>
              <a:rPr lang="en-US" sz="2000" dirty="0" smtClean="0"/>
              <a:t>Nurturing </a:t>
            </a:r>
          </a:p>
          <a:p>
            <a:r>
              <a:rPr lang="en-US" sz="2000" dirty="0" smtClean="0"/>
              <a:t>Exposure to toxins and infection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479" y="4582823"/>
            <a:ext cx="2438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800" dirty="0">
                <a:latin typeface="Franklin Gothic Book" panose="020B0503020102020204" pitchFamily="34" charset="0"/>
              </a:rPr>
              <a:t>Photo </a:t>
            </a:r>
            <a:r>
              <a:rPr lang="en-US" sz="800" dirty="0" smtClean="0">
                <a:latin typeface="Franklin Gothic Book" panose="020B0503020102020204" pitchFamily="34" charset="0"/>
              </a:rPr>
              <a:t>credit: https</a:t>
            </a:r>
            <a:r>
              <a:rPr lang="en-US" sz="800" dirty="0">
                <a:latin typeface="Franklin Gothic Book" panose="020B0503020102020204" pitchFamily="34" charset="0"/>
              </a:rPr>
              <a:t>://</a:t>
            </a:r>
            <a:r>
              <a:rPr lang="en-US" sz="800" dirty="0" smtClean="0">
                <a:latin typeface="Franklin Gothic Book" panose="020B0503020102020204" pitchFamily="34" charset="0"/>
              </a:rPr>
              <a:t>www.cdc.gov/ncbddd/childdevelopment/early-brain-development.html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and neurodevelopment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" y="1372062"/>
            <a:ext cx="2433169" cy="3441594"/>
          </a:xfrm>
          <a:prstGeom prst="rect">
            <a:avLst/>
          </a:prstGeom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4541520" y="1597227"/>
            <a:ext cx="6324600" cy="38010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Nutrition </a:t>
            </a:r>
          </a:p>
          <a:p>
            <a:r>
              <a:rPr lang="en-US" sz="2000" dirty="0" smtClean="0"/>
              <a:t>Nurturing </a:t>
            </a:r>
          </a:p>
          <a:p>
            <a:r>
              <a:rPr lang="en-US" sz="2000" dirty="0" smtClean="0"/>
              <a:t>Exposure to toxins and infection</a:t>
            </a:r>
          </a:p>
          <a:p>
            <a:endParaRPr lang="en-US" sz="2000" dirty="0" smtClean="0"/>
          </a:p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HIV </a:t>
            </a:r>
          </a:p>
          <a:p>
            <a:r>
              <a:rPr lang="en-US" sz="2000" dirty="0" smtClean="0"/>
              <a:t>Maternal immunity, nutrition, illness </a:t>
            </a:r>
          </a:p>
          <a:p>
            <a:r>
              <a:rPr lang="en-US" sz="2000" dirty="0" smtClean="0"/>
              <a:t>Exposure to ART </a:t>
            </a:r>
          </a:p>
          <a:p>
            <a:r>
              <a:rPr lang="en-US" sz="2000" dirty="0" smtClean="0"/>
              <a:t>Irreversible damage prior to ART </a:t>
            </a:r>
          </a:p>
          <a:p>
            <a:r>
              <a:rPr lang="en-US" sz="2000" b="1" dirty="0" smtClean="0"/>
              <a:t>Inflammatory response and neuronal damage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131982"/>
            <a:ext cx="9913190" cy="707886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Overall poor neurodevelopmental outcomes among HIV infected children compared to HIV exposed or uninfected </a:t>
            </a:r>
            <a:endParaRPr lang="en-US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810" y="582391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McHenry 2018, Crowell 2014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2479" y="4582823"/>
            <a:ext cx="2438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800" dirty="0">
                <a:latin typeface="Franklin Gothic Book" panose="020B0503020102020204" pitchFamily="34" charset="0"/>
              </a:rPr>
              <a:t>Photo </a:t>
            </a:r>
            <a:r>
              <a:rPr lang="en-US" sz="800" dirty="0" smtClean="0">
                <a:latin typeface="Franklin Gothic Book" panose="020B0503020102020204" pitchFamily="34" charset="0"/>
              </a:rPr>
              <a:t>credit: https</a:t>
            </a:r>
            <a:r>
              <a:rPr lang="en-US" sz="800" dirty="0">
                <a:latin typeface="Franklin Gothic Book" panose="020B0503020102020204" pitchFamily="34" charset="0"/>
              </a:rPr>
              <a:t>://</a:t>
            </a:r>
            <a:r>
              <a:rPr lang="en-US" sz="800" dirty="0" smtClean="0">
                <a:latin typeface="Franklin Gothic Book" panose="020B0503020102020204" pitchFamily="34" charset="0"/>
              </a:rPr>
              <a:t>www.cdc.gov/ncbddd/childdevelopment/early-brain-development.html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at ART and clinical presentation matter </a:t>
            </a:r>
            <a:endParaRPr lang="en-US" dirty="0"/>
          </a:p>
        </p:txBody>
      </p:sp>
      <p:pic>
        <p:nvPicPr>
          <p:cNvPr id="10" name="Picture 9" descr="_X8A56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25352" r="16900" b="7042"/>
          <a:stretch/>
        </p:blipFill>
        <p:spPr>
          <a:xfrm>
            <a:off x="3209957" y="2375327"/>
            <a:ext cx="2209800" cy="1414272"/>
          </a:xfrm>
          <a:prstGeom prst="rect">
            <a:avLst/>
          </a:prstGeom>
        </p:spPr>
      </p:pic>
      <p:pic>
        <p:nvPicPr>
          <p:cNvPr id="11" name="Picture 10" descr="_X8A635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6840"/>
            <a:ext cx="2171699" cy="1447800"/>
          </a:xfrm>
          <a:prstGeom prst="rect">
            <a:avLst/>
          </a:prstGeom>
        </p:spPr>
      </p:pic>
      <p:pic>
        <p:nvPicPr>
          <p:cNvPr id="12" name="Content Placeholder 3" descr="_X9A5209.jpg"/>
          <p:cNvPicPr>
            <a:picLocks noGrp="1" noChangeAspect="1"/>
          </p:cNvPicPr>
          <p:nvPr>
            <p:ph sz="quarter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16549" b="13726"/>
          <a:stretch/>
        </p:blipFill>
        <p:spPr>
          <a:xfrm>
            <a:off x="5848416" y="2625904"/>
            <a:ext cx="1815391" cy="2376690"/>
          </a:xfrm>
          <a:prstGeom prst="rect">
            <a:avLst/>
          </a:prstGeom>
        </p:spPr>
      </p:pic>
      <p:pic>
        <p:nvPicPr>
          <p:cNvPr id="13" name="Picture 12" descr="_X8A570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0" t="28114" r="14270" b="-3256"/>
          <a:stretch/>
        </p:blipFill>
        <p:spPr>
          <a:xfrm>
            <a:off x="8268071" y="4151642"/>
            <a:ext cx="1905745" cy="19606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526" y="5764207"/>
            <a:ext cx="19159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accent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Photo credit: Paul J. Brown Photography</a:t>
            </a:r>
          </a:p>
        </p:txBody>
      </p:sp>
    </p:spTree>
    <p:extLst>
      <p:ext uri="{BB962C8B-B14F-4D97-AF65-F5344CB8AC3E}">
        <p14:creationId xmlns:p14="http://schemas.microsoft.com/office/powerpoint/2010/main" val="38759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Neurocognitive outcomes correlated with early viral suppression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8069" y="587594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Weber 2017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1626747"/>
            <a:ext cx="6080760" cy="4085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860" y="5204887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FSIQ: full </a:t>
            </a:r>
            <a:r>
              <a:rPr lang="en-US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scale intelligence 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quotient (</a:t>
            </a:r>
            <a:r>
              <a:rPr lang="en-US" sz="1200" dirty="0" smtClean="0"/>
              <a:t>Wechsler </a:t>
            </a:r>
            <a:r>
              <a:rPr lang="en-US" sz="1200" dirty="0"/>
              <a:t>Intelligence Score for </a:t>
            </a:r>
            <a:r>
              <a:rPr lang="en-US" sz="1200" dirty="0" smtClean="0"/>
              <a:t>Children) 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at less than 1 year may improve outcomes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6710" y="1777657"/>
            <a:ext cx="2806299" cy="581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Exposed Uninfected N=100 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6400" y="1777657"/>
            <a:ext cx="3756930" cy="581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Positive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N=50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1338" y="2699051"/>
            <a:ext cx="3094971" cy="7207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ART at 3-12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months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age 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35mo (28-41)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2793" y="2680698"/>
            <a:ext cx="2944830" cy="70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ART at ≤ 3 months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age 25mo (18-30)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276283" y="2362433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8358" y="2675972"/>
            <a:ext cx="1355826" cy="69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MSEL scores </a:t>
            </a:r>
            <a:r>
              <a:rPr lang="en-US" b="1" dirty="0" smtClean="0">
                <a:latin typeface="Franklin Gothic Book" panose="020B0503020102020204" pitchFamily="34" charset="0"/>
              </a:rPr>
              <a:t> 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1823" y="5806502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Jantarabenjakul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2019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28777" y="2687294"/>
            <a:ext cx="2944830" cy="706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age 27mo (19-42)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94217" y="2361569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358" y="5661066"/>
            <a:ext cx="237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ranklin Gothic Book" panose="020B0503020102020204" pitchFamily="34" charset="0"/>
              </a:rPr>
              <a:t>MSEL: Mullen Scales of early learning 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at less than 1 year may improve outcomes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6710" y="1777657"/>
            <a:ext cx="2806299" cy="581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Exposed Uninfected N=100 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6400" y="1777657"/>
            <a:ext cx="3756930" cy="581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Positive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N=50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420" y="3728836"/>
            <a:ext cx="131121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Baseline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1338" y="2699051"/>
            <a:ext cx="3094971" cy="7207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ART at 3-12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months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age 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35mo (28-41)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2793" y="2680698"/>
            <a:ext cx="2944830" cy="70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ART at ≤ 3 months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age 25mo (18-30)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421" y="4376585"/>
            <a:ext cx="131121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48 weeks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4902" y="3723804"/>
            <a:ext cx="1311215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9%*</a:t>
            </a:r>
            <a:r>
              <a:rPr lang="en-US" b="1" dirty="0" smtClean="0">
                <a:latin typeface="Franklin Gothic Book" panose="020B0503020102020204" pitchFamily="34" charset="0"/>
              </a:rPr>
              <a:t> 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0566" y="4370525"/>
            <a:ext cx="1311215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16%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3157" y="4376585"/>
            <a:ext cx="1311215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26%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7917" y="4377083"/>
            <a:ext cx="1311215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19%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6391" y="3723804"/>
            <a:ext cx="1311215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7%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21462" y="3734587"/>
            <a:ext cx="1311215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30%*</a:t>
            </a:r>
            <a:r>
              <a:rPr lang="en-US" b="1" dirty="0" smtClean="0">
                <a:latin typeface="Franklin Gothic Book" panose="020B0503020102020204" pitchFamily="34" charset="0"/>
              </a:rPr>
              <a:t> 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22165" y="4104804"/>
            <a:ext cx="0" cy="2657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46399" y="4115587"/>
            <a:ext cx="0" cy="2657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87134" y="4115587"/>
            <a:ext cx="0" cy="2657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0"/>
          </p:cNvCxnSpPr>
          <p:nvPr/>
        </p:nvCxnSpPr>
        <p:spPr>
          <a:xfrm>
            <a:off x="6521998" y="3403473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987852" y="3413469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594217" y="2361569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76283" y="2362433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8358" y="2675972"/>
            <a:ext cx="1355826" cy="69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MSEL scores </a:t>
            </a:r>
            <a:r>
              <a:rPr lang="en-US" b="1" dirty="0" smtClean="0">
                <a:latin typeface="Franklin Gothic Book" panose="020B0503020102020204" pitchFamily="34" charset="0"/>
              </a:rPr>
              <a:t> 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1823" y="5806502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Jantarabenjakul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2019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28777" y="2687294"/>
            <a:ext cx="2944830" cy="706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age 27mo (19-42)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22164" y="3408505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358" y="5661066"/>
            <a:ext cx="237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ranklin Gothic Book" panose="020B0503020102020204" pitchFamily="34" charset="0"/>
              </a:rPr>
              <a:t>MSEL: Mullen Scales of early learning 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at less than 1 year may improve outcomes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6710" y="1777657"/>
            <a:ext cx="2806299" cy="5810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Exposed Uninfected N=100 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6400" y="1777657"/>
            <a:ext cx="3756930" cy="581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Positive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N=50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420" y="3728836"/>
            <a:ext cx="131121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Baseline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1338" y="2699051"/>
            <a:ext cx="3094971" cy="7207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ART at 3-12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months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</a:t>
            </a: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age  </a:t>
            </a:r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35mo (28-41)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2793" y="2680698"/>
            <a:ext cx="2944830" cy="706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ART at ≤ 3 months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age 25mo (18-30)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421" y="4376585"/>
            <a:ext cx="131121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48 weeks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4902" y="3723804"/>
            <a:ext cx="1311215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9%*</a:t>
            </a:r>
            <a:r>
              <a:rPr lang="en-US" b="1" dirty="0" smtClean="0">
                <a:latin typeface="Franklin Gothic Book" panose="020B0503020102020204" pitchFamily="34" charset="0"/>
              </a:rPr>
              <a:t> 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0566" y="4370525"/>
            <a:ext cx="1311215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16%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3157" y="4376585"/>
            <a:ext cx="1311215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26%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7917" y="4377083"/>
            <a:ext cx="1311215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19%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6391" y="3723804"/>
            <a:ext cx="1311215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7%</a:t>
            </a:r>
            <a:r>
              <a:rPr lang="en-US" dirty="0" smtClean="0">
                <a:latin typeface="Franklin Gothic Book" panose="020B0503020102020204" pitchFamily="34" charset="0"/>
              </a:rPr>
              <a:t> 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21462" y="3734587"/>
            <a:ext cx="1311215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30%*</a:t>
            </a:r>
            <a:r>
              <a:rPr lang="en-US" b="1" dirty="0" smtClean="0">
                <a:latin typeface="Franklin Gothic Book" panose="020B0503020102020204" pitchFamily="34" charset="0"/>
              </a:rPr>
              <a:t> 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22165" y="4104804"/>
            <a:ext cx="0" cy="2657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46399" y="4115587"/>
            <a:ext cx="0" cy="2657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87134" y="4115587"/>
            <a:ext cx="0" cy="2657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6" idx="0"/>
          </p:cNvCxnSpPr>
          <p:nvPr/>
        </p:nvCxnSpPr>
        <p:spPr>
          <a:xfrm>
            <a:off x="6521998" y="3403473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987852" y="3413469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76283" y="2362433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8358" y="2675972"/>
            <a:ext cx="1355826" cy="691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MSEL scores </a:t>
            </a:r>
            <a:r>
              <a:rPr lang="en-US" b="1" dirty="0" smtClean="0">
                <a:latin typeface="Franklin Gothic Book" panose="020B0503020102020204" pitchFamily="34" charset="0"/>
              </a:rPr>
              <a:t> 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1823" y="5806502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Jantarabenjakul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2019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28777" y="2687294"/>
            <a:ext cx="2944830" cy="706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Median age 27mo (19-42)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22164" y="3408505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8358" y="5661066"/>
            <a:ext cx="237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ranklin Gothic Book" panose="020B0503020102020204" pitchFamily="34" charset="0"/>
              </a:rPr>
              <a:t>MSEL: Mullen Scales of early learning 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4252" y="5140647"/>
            <a:ext cx="8414905" cy="461665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treatment beneficial at baseline and follow-up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94217" y="2361569"/>
            <a:ext cx="1" cy="32033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treatment benefit over long-term?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7927" y="4749595"/>
            <a:ext cx="7022070" cy="801398"/>
            <a:chOff x="-1735706" y="5565667"/>
            <a:chExt cx="7022070" cy="801398"/>
          </a:xfrm>
        </p:grpSpPr>
        <p:sp>
          <p:nvSpPr>
            <p:cNvPr id="5" name="TextBox 4"/>
            <p:cNvSpPr txBox="1"/>
            <p:nvPr/>
          </p:nvSpPr>
          <p:spPr>
            <a:xfrm>
              <a:off x="4340003" y="6057644"/>
              <a:ext cx="9463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10-17 </a:t>
              </a:r>
              <a:r>
                <a:rPr lang="en-US" sz="1400" dirty="0" err="1">
                  <a:latin typeface="Franklin Gothic Book" panose="020B0503020102020204" pitchFamily="34" charset="0"/>
                  <a:cs typeface="Arial" panose="020B0604020202020204" pitchFamily="34" charset="0"/>
                </a:rPr>
                <a:t>yrs</a:t>
              </a:r>
              <a:endParaRPr lang="en-US" sz="1400" dirty="0"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243823" y="5873444"/>
              <a:ext cx="2160024" cy="162120"/>
            </a:xfrm>
            <a:prstGeom prst="rightArrow">
              <a:avLst/>
            </a:prstGeom>
            <a:solidFill>
              <a:srgbClr val="B240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6745" y="6059288"/>
              <a:ext cx="994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1.5-5 </a:t>
              </a:r>
              <a:r>
                <a:rPr lang="en-US" sz="1400" dirty="0" err="1">
                  <a:latin typeface="Franklin Gothic Book" panose="020B0503020102020204" pitchFamily="34" charset="0"/>
                  <a:cs typeface="Arial" panose="020B0604020202020204" pitchFamily="34" charset="0"/>
                </a:rPr>
                <a:t>yrs</a:t>
              </a:r>
              <a:endParaRPr lang="en-US" sz="1400" dirty="0"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735706" y="5641578"/>
              <a:ext cx="133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2004-2006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9510" y="5565667"/>
              <a:ext cx="11990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Late treated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2774" y="2919915"/>
            <a:ext cx="4334440" cy="1020046"/>
            <a:chOff x="162206" y="4341850"/>
            <a:chExt cx="4334440" cy="1020046"/>
          </a:xfrm>
        </p:grpSpPr>
        <p:sp>
          <p:nvSpPr>
            <p:cNvPr id="11" name="Right Arrow 10"/>
            <p:cNvSpPr/>
            <p:nvPr/>
          </p:nvSpPr>
          <p:spPr>
            <a:xfrm>
              <a:off x="2226249" y="4817830"/>
              <a:ext cx="1212287" cy="158167"/>
            </a:xfrm>
            <a:prstGeom prst="rightArrow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95417" y="5054119"/>
              <a:ext cx="801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5-8 </a:t>
              </a:r>
              <a:r>
                <a:rPr lang="en-US" sz="1400" dirty="0" err="1">
                  <a:latin typeface="Franklin Gothic Book" panose="020B0503020102020204" pitchFamily="34" charset="0"/>
                  <a:cs typeface="Arial" panose="020B0604020202020204" pitchFamily="34" charset="0"/>
                </a:rPr>
                <a:t>yrs</a:t>
              </a:r>
              <a:endParaRPr lang="en-US" sz="1400" dirty="0"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32056" y="4999721"/>
              <a:ext cx="994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&lt;5 </a:t>
              </a:r>
              <a:r>
                <a:rPr lang="en-US" sz="1400" dirty="0" err="1">
                  <a:latin typeface="Franklin Gothic Book" panose="020B0503020102020204" pitchFamily="34" charset="0"/>
                  <a:cs typeface="Arial" panose="020B0604020202020204" pitchFamily="34" charset="0"/>
                </a:rPr>
                <a:t>mos</a:t>
              </a:r>
              <a:endParaRPr lang="en-US" sz="1400" dirty="0"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206" y="4341850"/>
              <a:ext cx="1319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2007-2009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3574" y="4460602"/>
              <a:ext cx="1404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Franklin Gothic Book" panose="020B0503020102020204" pitchFamily="34" charset="0"/>
                  <a:cs typeface="Arial" panose="020B0604020202020204" pitchFamily="34" charset="0"/>
                </a:rPr>
                <a:t>Early treated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288" y="2821855"/>
            <a:ext cx="502369" cy="891961"/>
          </a:xfrm>
          <a:prstGeom prst="rect">
            <a:avLst/>
          </a:prstGeom>
        </p:spPr>
      </p:pic>
      <p:pic>
        <p:nvPicPr>
          <p:cNvPr id="17" name="Content Placeholder 6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24" y="2919915"/>
            <a:ext cx="457200" cy="7122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66" y="4530994"/>
            <a:ext cx="782742" cy="6151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241" y="4215670"/>
            <a:ext cx="691152" cy="9227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1876" y="1622180"/>
            <a:ext cx="1155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Objective: Characterize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cognitive ability in </a:t>
            </a:r>
            <a:r>
              <a:rPr lang="en-US" sz="24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HIV-infected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HIV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exposed uninfected and HIV unexposed children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06409" y="581213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Benki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-Nugent 2015-2017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Neurodevelopmental deficits at school age in early treated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87654"/>
              </p:ext>
            </p:extLst>
          </p:nvPr>
        </p:nvGraphicFramePr>
        <p:xfrm>
          <a:off x="1953109" y="1671320"/>
          <a:ext cx="7863773" cy="3205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9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5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Late-treated</a:t>
                      </a:r>
                      <a:r>
                        <a:rPr lang="en-US" sz="2000" baseline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aseline="0" dirty="0" smtClean="0"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N=26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r>
                        <a:rPr lang="en-US" sz="2000" baseline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cognition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Visuospatial processing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-0.20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Short-term memory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Processing speed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1.60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Delayed memory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Planning/reasoning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-0.33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Motor function 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-0.17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0851" y="4719320"/>
            <a:ext cx="8051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US" dirty="0"/>
          </a:p>
          <a:p>
            <a:pPr algn="ctr" fontAlgn="t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Estimates are mean </a:t>
            </a:r>
            <a:r>
              <a:rPr lang="en-US" b="1" dirty="0">
                <a:latin typeface="Franklin Gothic Book" panose="020B0503020102020204" pitchFamily="34" charset="0"/>
                <a:cs typeface="Arial" panose="020B0604020202020204" pitchFamily="34" charset="0"/>
              </a:rPr>
              <a:t>difference in z-scores </a:t>
            </a:r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compared to HUU, adjusted for caregiver education </a:t>
            </a:r>
            <a:endParaRPr lang="en-US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409" y="581213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Benki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-Nugent 2015-2017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conflicts of interest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Neurodevelopmental deficits at school age in early treated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28168"/>
              </p:ext>
            </p:extLst>
          </p:nvPr>
        </p:nvGraphicFramePr>
        <p:xfrm>
          <a:off x="1953109" y="1671320"/>
          <a:ext cx="7863773" cy="3205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9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5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Early-treated</a:t>
                      </a:r>
                      <a:r>
                        <a:rPr lang="en-US" sz="2000" baseline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N=54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Late-treated</a:t>
                      </a:r>
                      <a:r>
                        <a:rPr lang="en-US" sz="2000" baseline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aseline="0" dirty="0" smtClean="0"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N=26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r>
                        <a:rPr lang="en-US" sz="2000" baseline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cognition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Visuospatial processing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-0.20</a:t>
                      </a:r>
                      <a:endParaRPr lang="en-US" sz="2000" b="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Short-term memory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Processing speed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1.60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Delayed memory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Planning/reasoning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-0.33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Motor function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-0.17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0851" y="4719320"/>
            <a:ext cx="8051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US" dirty="0">
              <a:latin typeface="Franklin Gothic Book" panose="020B0503020102020204" pitchFamily="34" charset="0"/>
            </a:endParaRPr>
          </a:p>
          <a:p>
            <a:pPr algn="ctr" fontAlgn="t"/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Estimates are mean </a:t>
            </a:r>
            <a:r>
              <a:rPr lang="en-US" b="1" dirty="0">
                <a:latin typeface="Franklin Gothic Book" panose="020B0503020102020204" pitchFamily="34" charset="0"/>
                <a:cs typeface="Arial" panose="020B0604020202020204" pitchFamily="34" charset="0"/>
              </a:rPr>
              <a:t>difference in z-scores </a:t>
            </a:r>
            <a:r>
              <a:rPr lang="en-US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compared to HUU, adjusted for caregiver education </a:t>
            </a:r>
            <a:endParaRPr lang="en-US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409" y="581213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Benki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-Nugent 2015-2017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Poor neurocognitive outcomes at adolescence but sparse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4860803"/>
              </p:ext>
            </p:extLst>
          </p:nvPr>
        </p:nvGraphicFramePr>
        <p:xfrm>
          <a:off x="1773845" y="1741714"/>
          <a:ext cx="6854952" cy="3169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3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Compared</a:t>
                      </a:r>
                      <a:r>
                        <a:rPr lang="en-US" sz="2000" baseline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to HUU</a:t>
                      </a:r>
                      <a:endParaRPr lang="en-US" sz="2000" dirty="0" smtClean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Same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Worse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Cognitive function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Executive function</a:t>
                      </a:r>
                      <a:r>
                        <a:rPr lang="en-US" sz="2000" baseline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Adaptive functioning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Language and hearing</a:t>
                      </a:r>
                      <a:r>
                        <a:rPr lang="en-US" sz="2000" baseline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Academic</a:t>
                      </a:r>
                      <a:r>
                        <a:rPr lang="en-US" sz="2000" baseline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achievement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Secondary</a:t>
                      </a:r>
                      <a:r>
                        <a:rPr lang="en-US" sz="2000" baseline="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hysical disability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Mental health problems </a:t>
                      </a:r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6409" y="581213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Laughton 2013, Hoare 2019,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Frigati</a:t>
            </a:r>
            <a:r>
              <a:rPr lang="en-US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2009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not enough to prevent poor neurocognitive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Persistent neurocognitive deficits unless very early treatment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not enough to prevent poor neurocognitive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Persistent neurocognitive deficits </a:t>
            </a:r>
            <a:r>
              <a:rPr lang="en-US" sz="2400" dirty="0"/>
              <a:t>unless very early treatment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Disruptions </a:t>
            </a:r>
            <a:r>
              <a:rPr lang="en-US" sz="2400" dirty="0"/>
              <a:t>in white matter despite early ART and viral suppression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6409" y="581213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Jankiewicz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2017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not enough to prevent poor neurocognitive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Persistent neurocognitive deficits </a:t>
            </a:r>
            <a:r>
              <a:rPr lang="en-US" sz="2400" dirty="0"/>
              <a:t>unless very early treatment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Disruptions </a:t>
            </a:r>
            <a:r>
              <a:rPr lang="en-US" sz="2400" dirty="0"/>
              <a:t>in white matter despite early ART and viral suppression </a:t>
            </a:r>
          </a:p>
          <a:p>
            <a:endParaRPr lang="en-US" sz="2400" dirty="0"/>
          </a:p>
          <a:p>
            <a:r>
              <a:rPr lang="en-US" sz="2400" dirty="0"/>
              <a:t>Need for screening </a:t>
            </a:r>
          </a:p>
          <a:p>
            <a:pPr lvl="1"/>
            <a:r>
              <a:rPr lang="en-US" sz="2400" dirty="0"/>
              <a:t>Which test?  </a:t>
            </a:r>
          </a:p>
          <a:p>
            <a:pPr marL="366713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not enough to prevent poor neurocognitive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Persistent neurocognitive deficits </a:t>
            </a:r>
            <a:r>
              <a:rPr lang="en-US" sz="2400" dirty="0"/>
              <a:t>unless very early treatment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Disruptions </a:t>
            </a:r>
            <a:r>
              <a:rPr lang="en-US" sz="2400" dirty="0"/>
              <a:t>in white matter despite early ART and viral suppression </a:t>
            </a:r>
          </a:p>
          <a:p>
            <a:endParaRPr lang="en-US" sz="2400" dirty="0"/>
          </a:p>
          <a:p>
            <a:r>
              <a:rPr lang="en-US" sz="2400" dirty="0"/>
              <a:t>Need for screening </a:t>
            </a:r>
          </a:p>
          <a:p>
            <a:pPr lvl="1"/>
            <a:r>
              <a:rPr lang="en-US" sz="2400" dirty="0"/>
              <a:t>Which test?  </a:t>
            </a:r>
          </a:p>
          <a:p>
            <a:pPr marL="366713" lvl="1" indent="0">
              <a:buNone/>
            </a:pPr>
            <a:endParaRPr lang="en-US" sz="2400" dirty="0"/>
          </a:p>
          <a:p>
            <a:r>
              <a:rPr lang="en-US" sz="2400" dirty="0"/>
              <a:t>Promising interventions </a:t>
            </a:r>
          </a:p>
          <a:p>
            <a:pPr lvl="1"/>
            <a:r>
              <a:rPr lang="en-US" sz="2000" dirty="0"/>
              <a:t>Computerized cognitive rehabilitation </a:t>
            </a:r>
            <a:r>
              <a:rPr lang="en-US" sz="2000" dirty="0" smtClean="0"/>
              <a:t>therapy</a:t>
            </a:r>
          </a:p>
          <a:p>
            <a:pPr lvl="1"/>
            <a:r>
              <a:rPr lang="en-US" sz="2000" dirty="0" smtClean="0"/>
              <a:t>Caregiver training on nurturing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6409" y="581213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Boivin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2010, </a:t>
            </a:r>
            <a:r>
              <a:rPr lang="en-US" sz="1200" dirty="0" smtClean="0">
                <a:latin typeface="Franklin Gothic Book" panose="020B0503020102020204" pitchFamily="34" charset="0"/>
              </a:rPr>
              <a:t>1R01HD098027-01 (PI: </a:t>
            </a:r>
            <a:r>
              <a:rPr lang="en-US" sz="1200" dirty="0" err="1" smtClean="0">
                <a:latin typeface="Franklin Gothic Book" panose="020B0503020102020204" pitchFamily="34" charset="0"/>
              </a:rPr>
              <a:t>Boivin</a:t>
            </a:r>
            <a:r>
              <a:rPr lang="en-US" sz="1200" dirty="0" smtClean="0">
                <a:latin typeface="Franklin Gothic Book" panose="020B0503020102020204" pitchFamily="34" charset="0"/>
              </a:rPr>
              <a:t>)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60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reduce inflammation?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7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anti-inflammatory agents/adjuvant therapy?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75099" y="5819871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79093" y="1222000"/>
            <a:ext cx="2742693" cy="972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Anti-inflammatory agents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Statins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Pre/post biotics  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translocation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68637" y="2216867"/>
            <a:ext cx="2210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STAR (NCT03037372)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RECOVER (</a:t>
            </a:r>
            <a:r>
              <a:rPr lang="en-US" sz="1400" dirty="0" smtClean="0">
                <a:latin typeface="Franklin Gothic Book" panose="020B0503020102020204" pitchFamily="34" charset="0"/>
              </a:rPr>
              <a:t>NCT03542786)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60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anti-inflammatory agents/adjuvant therapy?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279093" y="1222000"/>
            <a:ext cx="2742693" cy="972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Anti-inflammatory agents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Statins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Pre/post biotics  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776" y="4245365"/>
            <a:ext cx="2172620" cy="12798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ovel ART, antimicrobials and diagnostics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Vitamin D &amp; calcium  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translocation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175099" y="5819871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76" y="5534260"/>
            <a:ext cx="1811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LEAP program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CAL-D NCT02426840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68637" y="2216867"/>
            <a:ext cx="2210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STAR (NCT03037372)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RECOVER (</a:t>
            </a:r>
            <a:r>
              <a:rPr lang="en-US" sz="1400" dirty="0" smtClean="0">
                <a:latin typeface="Franklin Gothic Book" panose="020B0503020102020204" pitchFamily="34" charset="0"/>
              </a:rPr>
              <a:t>NCT03542786)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60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anti-inflammatory agents/adjuvant therapy?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7847377" y="4141453"/>
            <a:ext cx="2159778" cy="990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Exercise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Metformin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Substance use 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79093" y="1222000"/>
            <a:ext cx="2742693" cy="972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Anti-inflammatory agents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Statins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Pre/post biotics  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translocation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75099" y="5819871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776" y="4245365"/>
            <a:ext cx="2172620" cy="12798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ovel ART, antimicrobials and diagnostics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Vitamin D &amp; calcium  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Outline </a:t>
            </a:r>
            <a:endParaRPr lang="en-GB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ART benefits in children  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Pathogenesis of organ damage </a:t>
            </a:r>
            <a:endParaRPr lang="en-US" sz="1800" dirty="0"/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Neurodevelopment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Childhood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School age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Adolescence 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Potential therapies </a:t>
            </a:r>
          </a:p>
          <a:p>
            <a:endParaRPr lang="en-GB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2013" y="825477"/>
            <a:ext cx="6816725" cy="4748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6437" y="5573736"/>
            <a:ext cx="4156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Franklin Gothic Book" panose="020B0503020102020204" pitchFamily="34" charset="0"/>
              </a:rPr>
              <a:t>Photo credit: Namibia disclosure booklet</a:t>
            </a:r>
            <a:endParaRPr lang="en-US" sz="11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60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anti-inflammatory agents/adjuvant therapy?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633242" y="2014768"/>
            <a:ext cx="2454669" cy="23188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TEATMENT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Drug-drug interactions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other organs 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TREATMENT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Regimens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initiation 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CURE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translocation 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374" y="1564063"/>
            <a:ext cx="756948" cy="734983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3441364" y="2542716"/>
            <a:ext cx="241399" cy="39327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040943" y="2160161"/>
            <a:ext cx="1831810" cy="48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Viral replication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374" y="4053305"/>
            <a:ext cx="844489" cy="878541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3422863" y="3719627"/>
            <a:ext cx="224819" cy="355832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125842" y="4929651"/>
            <a:ext cx="1749552" cy="36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Co-infections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902" y="4484633"/>
            <a:ext cx="1404221" cy="70709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5062129" y="3966824"/>
            <a:ext cx="0" cy="44922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359171" y="5112604"/>
            <a:ext cx="1332491" cy="444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ART toxicity 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17178" y="5103564"/>
            <a:ext cx="1272862" cy="42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Traditional risk factors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722" y="4188221"/>
            <a:ext cx="934974" cy="851288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H="1" flipV="1">
            <a:off x="6289798" y="3941747"/>
            <a:ext cx="269924" cy="34540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be okay? </a:t>
            </a:r>
            <a:endParaRPr lang="en-US" dirty="0"/>
          </a:p>
        </p:txBody>
      </p:sp>
      <p:pic>
        <p:nvPicPr>
          <p:cNvPr id="10" name="Picture 9" descr="_X8A56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25352" r="16900" b="7042"/>
          <a:stretch/>
        </p:blipFill>
        <p:spPr>
          <a:xfrm>
            <a:off x="3209957" y="2375327"/>
            <a:ext cx="2209800" cy="1414272"/>
          </a:xfrm>
          <a:prstGeom prst="rect">
            <a:avLst/>
          </a:prstGeom>
        </p:spPr>
      </p:pic>
      <p:pic>
        <p:nvPicPr>
          <p:cNvPr id="11" name="Picture 10" descr="_X8A635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6840"/>
            <a:ext cx="2171699" cy="1447800"/>
          </a:xfrm>
          <a:prstGeom prst="rect">
            <a:avLst/>
          </a:prstGeom>
        </p:spPr>
      </p:pic>
      <p:pic>
        <p:nvPicPr>
          <p:cNvPr id="12" name="Content Placeholder 3" descr="_X9A5209.jpg"/>
          <p:cNvPicPr>
            <a:picLocks noGrp="1" noChangeAspect="1"/>
          </p:cNvPicPr>
          <p:nvPr>
            <p:ph sz="quarter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16549" b="13726"/>
          <a:stretch/>
        </p:blipFill>
        <p:spPr>
          <a:xfrm>
            <a:off x="5848416" y="2625904"/>
            <a:ext cx="1815391" cy="2376690"/>
          </a:xfrm>
          <a:prstGeom prst="rect">
            <a:avLst/>
          </a:prstGeom>
        </p:spPr>
      </p:pic>
      <p:pic>
        <p:nvPicPr>
          <p:cNvPr id="13" name="Picture 12" descr="_X8A570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0" t="28114" r="14270" b="-3256"/>
          <a:stretch/>
        </p:blipFill>
        <p:spPr>
          <a:xfrm>
            <a:off x="8268071" y="4151642"/>
            <a:ext cx="1905745" cy="19606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526" y="5764207"/>
            <a:ext cx="19159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accent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Photo credit: Paul J. Brown Photography</a:t>
            </a:r>
          </a:p>
        </p:txBody>
      </p:sp>
    </p:spTree>
    <p:extLst>
      <p:ext uri="{BB962C8B-B14F-4D97-AF65-F5344CB8AC3E}">
        <p14:creationId xmlns:p14="http://schemas.microsoft.com/office/powerpoint/2010/main" val="26118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814" y="408216"/>
            <a:ext cx="7934809" cy="5527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6437" y="5573736"/>
            <a:ext cx="41563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Franklin Gothic Book" panose="020B0503020102020204" pitchFamily="34" charset="0"/>
              </a:rPr>
              <a:t>Photo credit: Namibia disclosure booklet</a:t>
            </a:r>
            <a:endParaRPr lang="en-US" sz="11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0480" y="1466805"/>
            <a:ext cx="10691040" cy="4525963"/>
          </a:xfrm>
        </p:spPr>
        <p:txBody>
          <a:bodyPr/>
          <a:lstStyle/>
          <a:p>
            <a:r>
              <a:rPr lang="en-US" dirty="0" smtClean="0"/>
              <a:t>Dr. Grace John-Stewart </a:t>
            </a:r>
          </a:p>
          <a:p>
            <a:r>
              <a:rPr lang="en-US" dirty="0" smtClean="0"/>
              <a:t>Drs. Kristin </a:t>
            </a:r>
            <a:r>
              <a:rPr lang="en-US" dirty="0" err="1" smtClean="0"/>
              <a:t>Beima-Sofie</a:t>
            </a:r>
            <a:r>
              <a:rPr lang="en-US" dirty="0" smtClean="0"/>
              <a:t>, </a:t>
            </a:r>
            <a:r>
              <a:rPr lang="en-US" dirty="0" err="1" smtClean="0"/>
              <a:t>Anjuli</a:t>
            </a:r>
            <a:r>
              <a:rPr lang="en-US" dirty="0" smtClean="0"/>
              <a:t> Wagner, Sarah </a:t>
            </a:r>
            <a:r>
              <a:rPr lang="en-US" dirty="0" err="1" smtClean="0"/>
              <a:t>Benki</a:t>
            </a:r>
            <a:r>
              <a:rPr lang="en-US" dirty="0" smtClean="0"/>
              <a:t>-Nugent, </a:t>
            </a:r>
            <a:r>
              <a:rPr lang="en-US" dirty="0" err="1" smtClean="0"/>
              <a:t>Engi</a:t>
            </a:r>
            <a:r>
              <a:rPr lang="en-US" dirty="0" smtClean="0"/>
              <a:t> </a:t>
            </a:r>
            <a:r>
              <a:rPr lang="en-US" dirty="0" err="1" smtClean="0"/>
              <a:t>Attia</a:t>
            </a:r>
            <a:r>
              <a:rPr lang="en-US" dirty="0" smtClean="0"/>
              <a:t>, Tecla </a:t>
            </a:r>
            <a:r>
              <a:rPr lang="en-US" dirty="0" err="1" smtClean="0"/>
              <a:t>Temu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Children and families living with HIV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9" descr="PastedGraphic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66" y="4968403"/>
            <a:ext cx="115401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FAR-logo outlin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62" y="5087342"/>
            <a:ext cx="2608776" cy="828595"/>
          </a:xfrm>
          <a:prstGeom prst="rect">
            <a:avLst/>
          </a:prstGeom>
        </p:spPr>
      </p:pic>
      <p:pic>
        <p:nvPicPr>
          <p:cNvPr id="8" name="Picture 6" descr="Global Health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22" y="5136508"/>
            <a:ext cx="1581707" cy="8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GlobalWACh-LO-FF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r="12060"/>
          <a:stretch/>
        </p:blipFill>
        <p:spPr bwMode="auto">
          <a:xfrm>
            <a:off x="9091822" y="4969990"/>
            <a:ext cx="111353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nh logo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76" y="5087342"/>
            <a:ext cx="788087" cy="90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93" y="4982691"/>
            <a:ext cx="112737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ART improves survival and prevents morbidity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972" b="19728"/>
          <a:stretch/>
        </p:blipFill>
        <p:spPr>
          <a:xfrm>
            <a:off x="342900" y="1449555"/>
            <a:ext cx="6002504" cy="334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69931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2999" y="5830873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Violari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2008, Laughton 2018, McGrath 2015, B-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Lajoie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2016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9905" y="2058221"/>
            <a:ext cx="4640725" cy="209288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Book" panose="020B0503020102020204" pitchFamily="34" charset="0"/>
              </a:rPr>
              <a:t>   </a:t>
            </a:r>
            <a:r>
              <a:rPr lang="en-US" sz="2800" b="1" dirty="0" smtClean="0">
                <a:latin typeface="Franklin Gothic Book" panose="020B0503020102020204" pitchFamily="34" charset="0"/>
              </a:rPr>
              <a:t>Benefits of 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</a:rPr>
              <a:t>Neurodevelopment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</a:rPr>
              <a:t>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</a:rPr>
              <a:t>Opportunistic infections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ART improves survival and prevents morbidity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972" b="19728"/>
          <a:stretch/>
        </p:blipFill>
        <p:spPr>
          <a:xfrm>
            <a:off x="342900" y="1449555"/>
            <a:ext cx="6002504" cy="334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69931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9905" y="2058221"/>
            <a:ext cx="4640725" cy="209288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Book" panose="020B0503020102020204" pitchFamily="34" charset="0"/>
              </a:rPr>
              <a:t>   </a:t>
            </a:r>
            <a:r>
              <a:rPr lang="en-US" sz="2800" b="1" dirty="0" smtClean="0">
                <a:latin typeface="Franklin Gothic Book" panose="020B0503020102020204" pitchFamily="34" charset="0"/>
              </a:rPr>
              <a:t>Benefits of 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</a:rPr>
              <a:t>Neurodevelopment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</a:rPr>
              <a:t>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ranklin Gothic Book" panose="020B0503020102020204" pitchFamily="34" charset="0"/>
              </a:rPr>
              <a:t>Opportunistic infections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462" y="4967995"/>
            <a:ext cx="5293337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D1C24"/>
                </a:solidFill>
                <a:latin typeface="Franklin Gothic Book" panose="020B0503020102020204" pitchFamily="34" charset="0"/>
              </a:rPr>
              <a:t>Is ART enough? </a:t>
            </a:r>
            <a:endParaRPr lang="en-US" sz="3200" b="1" dirty="0">
              <a:solidFill>
                <a:srgbClr val="ED1C2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2999" y="5830873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Violari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2008, Laughton 2018, McGrath 2015, B-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Lajoie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2016  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72999" y="584413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2013, Innes 2018,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Cervia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2010, French 2009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48100" y="581219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Tobin 2013 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27528"/>
            <a:ext cx="300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Franklin Gothic Book" panose="020B0503020102020204" pitchFamily="34" charset="0"/>
                <a:hlinkClick r:id="rId4"/>
              </a:rPr>
              <a:t>Image credit: https:www.dreamstime.com/immunity-system-line-icon-human-immune-vector-design-virus-bacteria-illustration-logo-template-image132640864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inflammation results to end organ damage </a:t>
            </a:r>
          </a:p>
        </p:txBody>
      </p:sp>
      <p:sp>
        <p:nvSpPr>
          <p:cNvPr id="4" name="Oval 3"/>
          <p:cNvSpPr/>
          <p:nvPr/>
        </p:nvSpPr>
        <p:spPr>
          <a:xfrm>
            <a:off x="3210501" y="2743093"/>
            <a:ext cx="4277916" cy="1210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activation and persistent inflammation  </a:t>
            </a:r>
            <a:endParaRPr lang="en-US" b="1" dirty="0">
              <a:solidFill>
                <a:sysClr val="windowText" lastClr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80" y="5131982"/>
            <a:ext cx="1305307" cy="9092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75444" y="584413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Deeks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2013, </a:t>
            </a:r>
            <a:r>
              <a:rPr lang="en-US" sz="1200" dirty="0" err="1" smtClean="0">
                <a:latin typeface="Franklin Gothic Book" panose="020B0503020102020204" pitchFamily="34" charset="0"/>
                <a:cs typeface="Arial" panose="020B0604020202020204" pitchFamily="34" charset="0"/>
              </a:rPr>
              <a:t>Marchetti</a:t>
            </a:r>
            <a:r>
              <a:rPr lang="en-US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 2013</a:t>
            </a:r>
            <a:endParaRPr lang="en-US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9520" y="1853995"/>
            <a:ext cx="1852462" cy="425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Immune dysfunction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1968" y="1961863"/>
            <a:ext cx="1790482" cy="426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Microbial translocation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45751" y="2328250"/>
            <a:ext cx="0" cy="4289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12805" y="2455547"/>
            <a:ext cx="293834" cy="32884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91" y="1074142"/>
            <a:ext cx="703044" cy="693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10831"/>
          <a:stretch/>
        </p:blipFill>
        <p:spPr>
          <a:xfrm>
            <a:off x="6433911" y="1345246"/>
            <a:ext cx="1186596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29174</TotalTime>
  <Words>1606</Words>
  <Application>Microsoft Office PowerPoint</Application>
  <PresentationFormat>Widescreen</PresentationFormat>
  <Paragraphs>573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Courier New</vt:lpstr>
      <vt:lpstr>Franklin Gothic Book</vt:lpstr>
      <vt:lpstr>ＭＳ 明朝</vt:lpstr>
      <vt:lpstr>Raleway</vt:lpstr>
      <vt:lpstr>AIDS 2016_Template</vt:lpstr>
      <vt:lpstr>PowerPoint Presentation</vt:lpstr>
      <vt:lpstr>Will I be okay? Predicting and preventing longitudinal co-morbidities of HIV among pediatric and adolescent populations</vt:lpstr>
      <vt:lpstr>PowerPoint Presentation</vt:lpstr>
      <vt:lpstr>Outline </vt:lpstr>
      <vt:lpstr>Early ART improves survival and prevents morbidity </vt:lpstr>
      <vt:lpstr>Early ART improves survival and prevents morbidity </vt:lpstr>
      <vt:lpstr>Persistent inflammation results to end organ damage </vt:lpstr>
      <vt:lpstr>Persistent inflammation results to end organ damage </vt:lpstr>
      <vt:lpstr>Persistent inflammation results to end organ damage </vt:lpstr>
      <vt:lpstr>Persistent inflammation results to end organ damage </vt:lpstr>
      <vt:lpstr>Persistent inflammation results to end organ damage </vt:lpstr>
      <vt:lpstr>Persistent inflammation results to end organ damage </vt:lpstr>
      <vt:lpstr>Persistent inflammation results to end organ damage </vt:lpstr>
      <vt:lpstr>Persistent inflammation results to end organ damage </vt:lpstr>
      <vt:lpstr>Persistent inflammation results to end organ damage </vt:lpstr>
      <vt:lpstr>Multiple organ damage associated with HIV despite ART</vt:lpstr>
      <vt:lpstr>Multiple organ damage associated with HIV despite ART</vt:lpstr>
      <vt:lpstr>Multiple organ damage associated with HIV despite ART</vt:lpstr>
      <vt:lpstr>Multiple organ damage associated with HIV despite ART</vt:lpstr>
      <vt:lpstr>Multiple organ damage associated with HIV despite ART</vt:lpstr>
      <vt:lpstr>HIV and neurodevelopment </vt:lpstr>
      <vt:lpstr>HIV and neurodevelopment </vt:lpstr>
      <vt:lpstr>Age at ART and clinical presentation matter </vt:lpstr>
      <vt:lpstr>Neurocognitive outcomes correlated with early viral suppression</vt:lpstr>
      <vt:lpstr>ART at less than 1 year may improve outcomes </vt:lpstr>
      <vt:lpstr>ART at less than 1 year may improve outcomes </vt:lpstr>
      <vt:lpstr>ART at less than 1 year may improve outcomes </vt:lpstr>
      <vt:lpstr>Early treatment benefit over long-term?</vt:lpstr>
      <vt:lpstr>Neurodevelopmental deficits at school age in early treated </vt:lpstr>
      <vt:lpstr>Neurodevelopmental deficits at school age in early treated </vt:lpstr>
      <vt:lpstr>Poor neurocognitive outcomes at adolescence but sparse data</vt:lpstr>
      <vt:lpstr>ART not enough to prevent poor neurocognitive outcomes</vt:lpstr>
      <vt:lpstr>ART not enough to prevent poor neurocognitive outcomes</vt:lpstr>
      <vt:lpstr>ART not enough to prevent poor neurocognitive outcomes</vt:lpstr>
      <vt:lpstr>ART not enough to prevent poor neurocognitive outcomes</vt:lpstr>
      <vt:lpstr>How do we reduce inflammation?</vt:lpstr>
      <vt:lpstr>Role of anti-inflammatory agents/adjuvant therapy?</vt:lpstr>
      <vt:lpstr>Role of anti-inflammatory agents/adjuvant therapy?</vt:lpstr>
      <vt:lpstr>Role of anti-inflammatory agents/adjuvant therapy?</vt:lpstr>
      <vt:lpstr>Role of anti-inflammatory agents/adjuvant therapy?</vt:lpstr>
      <vt:lpstr>Will I be okay? </vt:lpstr>
      <vt:lpstr>PowerPoint Presentation</vt:lpstr>
      <vt:lpstr>Acknowledgements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195</cp:revision>
  <cp:lastPrinted>2017-01-16T15:31:13Z</cp:lastPrinted>
  <dcterms:created xsi:type="dcterms:W3CDTF">2017-01-13T09:09:35Z</dcterms:created>
  <dcterms:modified xsi:type="dcterms:W3CDTF">2019-07-22T14:06:21Z</dcterms:modified>
</cp:coreProperties>
</file>